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60" r:id="rId5"/>
    <p:sldId id="258" r:id="rId6"/>
    <p:sldId id="261" r:id="rId7"/>
    <p:sldId id="262" r:id="rId8"/>
    <p:sldId id="265" r:id="rId9"/>
    <p:sldId id="264" r:id="rId10"/>
    <p:sldId id="263" r:id="rId11"/>
    <p:sldId id="266" r:id="rId12"/>
    <p:sldId id="267" r:id="rId13"/>
    <p:sldId id="268" r:id="rId14"/>
    <p:sldId id="269" r:id="rId15"/>
    <p:sldId id="270" r:id="rId16"/>
    <p:sldId id="259" r:id="rId17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9B80-4B7B-472F-8CBE-628F1F1F940C}" type="datetimeFigureOut">
              <a:rPr lang="sk-SK" smtClean="0"/>
              <a:t>18. 10. 2022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6D7-3AB5-4BFC-A80F-340F3A8FEF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13074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9B80-4B7B-472F-8CBE-628F1F1F940C}" type="datetimeFigureOut">
              <a:rPr lang="sk-SK" smtClean="0"/>
              <a:t>18. 10. 2022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6D7-3AB5-4BFC-A80F-340F3A8FEF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0784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9B80-4B7B-472F-8CBE-628F1F1F940C}" type="datetimeFigureOut">
              <a:rPr lang="sk-SK" smtClean="0"/>
              <a:t>18. 10. 2022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6D7-3AB5-4BFC-A80F-340F3A8FEF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55807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9B80-4B7B-472F-8CBE-628F1F1F940C}" type="datetimeFigureOut">
              <a:rPr lang="sk-SK" smtClean="0"/>
              <a:t>18. 10. 2022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6D7-3AB5-4BFC-A80F-340F3A8FEF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65181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9B80-4B7B-472F-8CBE-628F1F1F940C}" type="datetimeFigureOut">
              <a:rPr lang="sk-SK" smtClean="0"/>
              <a:t>18. 10. 2022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6D7-3AB5-4BFC-A80F-340F3A8FEF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9697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9B80-4B7B-472F-8CBE-628F1F1F940C}" type="datetimeFigureOut">
              <a:rPr lang="sk-SK" smtClean="0"/>
              <a:t>18. 10. 2022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6D7-3AB5-4BFC-A80F-340F3A8FEF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90700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9B80-4B7B-472F-8CBE-628F1F1F940C}" type="datetimeFigureOut">
              <a:rPr lang="sk-SK" smtClean="0"/>
              <a:t>18. 10. 2022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6D7-3AB5-4BFC-A80F-340F3A8FEF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64917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9B80-4B7B-472F-8CBE-628F1F1F940C}" type="datetimeFigureOut">
              <a:rPr lang="sk-SK" smtClean="0"/>
              <a:t>18. 10. 2022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6D7-3AB5-4BFC-A80F-340F3A8FEF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3449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9B80-4B7B-472F-8CBE-628F1F1F940C}" type="datetimeFigureOut">
              <a:rPr lang="sk-SK" smtClean="0"/>
              <a:t>18. 10. 2022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6D7-3AB5-4BFC-A80F-340F3A8FEF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3365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9B80-4B7B-472F-8CBE-628F1F1F940C}" type="datetimeFigureOut">
              <a:rPr lang="sk-SK" smtClean="0"/>
              <a:t>18. 10. 2022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6D7-3AB5-4BFC-A80F-340F3A8FEF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32573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49B80-4B7B-472F-8CBE-628F1F1F940C}" type="datetimeFigureOut">
              <a:rPr lang="sk-SK" smtClean="0"/>
              <a:t>18. 10. 2022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6D7-3AB5-4BFC-A80F-340F3A8FEF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9035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49B80-4B7B-472F-8CBE-628F1F1F940C}" type="datetimeFigureOut">
              <a:rPr lang="sk-SK" smtClean="0"/>
              <a:t>18. 10. 2022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C76D7-3AB5-4BFC-A80F-340F3A8FEFF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65273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Iyoo-Rmqqw?list=PLeOlm2kq0HctWZkq7dfSpQ3hiB9wklbnt" TargetMode="External"/><Relationship Id="rId2" Type="http://schemas.openxmlformats.org/officeDocument/2006/relationships/hyperlink" Target="https://eng.libretexts.org/Bookshelves/Materials_Science/Supplemental_Modules_(Materials_Science)/Magnetic_Properties/Magnetostriction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b="1" dirty="0"/>
              <a:t>11.	Guľa na feritovej tyči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3019019"/>
          </a:xfrm>
        </p:spPr>
        <p:txBody>
          <a:bodyPr>
            <a:normAutofit/>
          </a:bodyPr>
          <a:lstStyle/>
          <a:p>
            <a:r>
              <a:rPr lang="sk-SK" dirty="0" smtClean="0"/>
              <a:t>Na spodku zvislej trubice je umiestnená feritová tyč. Na </a:t>
            </a:r>
            <a:r>
              <a:rPr lang="sk-SK" dirty="0" smtClean="0">
                <a:solidFill>
                  <a:srgbClr val="FF0000"/>
                </a:solidFill>
              </a:rPr>
              <a:t>jemnú</a:t>
            </a:r>
            <a:r>
              <a:rPr lang="sk-SK" dirty="0" smtClean="0"/>
              <a:t> cievku </a:t>
            </a:r>
            <a:r>
              <a:rPr lang="sk-SK" dirty="0" smtClean="0">
                <a:solidFill>
                  <a:srgbClr val="FF0000"/>
                </a:solidFill>
              </a:rPr>
              <a:t>(jemne) </a:t>
            </a:r>
            <a:r>
              <a:rPr lang="sk-SK" dirty="0" smtClean="0"/>
              <a:t>navinutú okolo jej dolného konca priveďte striedavé napätie s frekvenciou podobnou vlastnej frekvencii tyče. Keď na tyč položíte guľôčku, začne skackať. Vysvetlite a preskúmajte tento jav.</a:t>
            </a:r>
          </a:p>
          <a:p>
            <a:endParaRPr lang="sk-SK" dirty="0"/>
          </a:p>
          <a:p>
            <a:r>
              <a:rPr lang="sk-SK" dirty="0" smtClean="0"/>
              <a:t>František Kundracik</a:t>
            </a:r>
          </a:p>
          <a:p>
            <a:r>
              <a:rPr lang="sk-SK" dirty="0" smtClean="0"/>
              <a:t>Katedra experimentálnej fyziky FMFI UK</a:t>
            </a:r>
            <a:r>
              <a:rPr lang="sk-SK" dirty="0"/>
              <a:t> </a:t>
            </a:r>
            <a:r>
              <a:rPr lang="sk-SK" dirty="0" smtClean="0"/>
              <a:t>v Bratislave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5330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Výsledok simulácie</a:t>
            </a:r>
            <a:endParaRPr lang="sk-SK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1696" y="1383989"/>
            <a:ext cx="6474217" cy="505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73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Kde kúpiť feritovú tyč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561" y="1825625"/>
            <a:ext cx="4971142" cy="3911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9342" y="1825625"/>
            <a:ext cx="6080426" cy="40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60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Kde kúpiť guľôčky (sklo)</a:t>
            </a:r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244" y="1775404"/>
            <a:ext cx="10287000" cy="411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91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Ložiskové guľôčky (oceľ, keramika)</a:t>
            </a:r>
            <a:endParaRPr lang="sk-SK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31" y="2037933"/>
            <a:ext cx="3810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3178" y="2522942"/>
            <a:ext cx="6963881" cy="269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65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Spínanie prúdu do cievky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http://davinci.fmph.uniba.sk/~kundracik1/SkyScanner/meranie/IRF520_modu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34756" y="1429543"/>
            <a:ext cx="461872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523" y="1429543"/>
            <a:ext cx="6107124" cy="2049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95" y="4111463"/>
            <a:ext cx="6552974" cy="230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19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Čo merať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Keďže odrazy sú „náhodné“, vyhodnocovať pre čas medzi nárazmi a výšku:</a:t>
            </a:r>
          </a:p>
          <a:p>
            <a:pPr lvl="1"/>
            <a:r>
              <a:rPr lang="sk-SK" dirty="0" smtClean="0"/>
              <a:t>Strednú hodnotu (priemer)</a:t>
            </a:r>
          </a:p>
          <a:p>
            <a:pPr lvl="1"/>
            <a:r>
              <a:rPr lang="sk-SK" dirty="0" smtClean="0"/>
              <a:t>Rozdelenie pravdepodobnosti (ktoré hodnoty sa s akou pravdepodobnosťou vyskytujú)</a:t>
            </a:r>
          </a:p>
          <a:p>
            <a:r>
              <a:rPr lang="sk-SK" dirty="0" smtClean="0"/>
              <a:t>Tieto čísla sa dajú porovnávať aj s výsledkami simulácií</a:t>
            </a:r>
          </a:p>
          <a:p>
            <a:r>
              <a:rPr lang="sk-SK" dirty="0" smtClean="0"/>
              <a:t>Zmerať sa priamo dá aj koeficient reštitúcie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89842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Literatúra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k-SK" dirty="0">
                <a:hlinkClick r:id="rId2"/>
              </a:rPr>
              <a:t>https://eng.libretexts.org/Bookshelves/Materials_Science/Supplemental_Modules_(Materials_Science)/</a:t>
            </a:r>
            <a:r>
              <a:rPr lang="sk-SK" dirty="0" smtClean="0">
                <a:hlinkClick r:id="rId2"/>
              </a:rPr>
              <a:t>Magnetic_Properties/Magnetostriction</a:t>
            </a:r>
            <a:r>
              <a:rPr lang="sk-SK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>
                <a:hlinkClick r:id="rId3"/>
              </a:rPr>
              <a:t>https://</a:t>
            </a:r>
            <a:r>
              <a:rPr lang="sk-SK" dirty="0" smtClean="0">
                <a:hlinkClick r:id="rId3"/>
              </a:rPr>
              <a:t>youtu.be/jIyoo-Rmqqw?list=PLeOlm2kq0HctWZkq7dfSpQ3hiB9wklbnt</a:t>
            </a:r>
            <a:endParaRPr lang="sk-SK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Mayer V. V. Simple experiments with </a:t>
            </a:r>
            <a:r>
              <a:rPr lang="en-US" dirty="0" smtClean="0"/>
              <a:t>ultrasound</a:t>
            </a:r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205415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Demonštrácia javu</a:t>
            </a:r>
            <a:endParaRPr lang="sk-SK" dirty="0"/>
          </a:p>
        </p:txBody>
      </p:sp>
      <p:pic>
        <p:nvPicPr>
          <p:cNvPr id="5" name="gula_ferri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1451" y="1745531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4641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Čo je podstatou efektu?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7553" y="2326209"/>
            <a:ext cx="7736247" cy="4351338"/>
          </a:xfrm>
        </p:spPr>
        <p:txBody>
          <a:bodyPr/>
          <a:lstStyle/>
          <a:p>
            <a:r>
              <a:rPr lang="sk-SK" dirty="0" err="1" smtClean="0">
                <a:solidFill>
                  <a:srgbClr val="FF0000"/>
                </a:solidFill>
              </a:rPr>
              <a:t>Magnetostrikcia</a:t>
            </a:r>
            <a:r>
              <a:rPr lang="sk-SK" dirty="0" smtClean="0"/>
              <a:t> = zmena dĺžky feritovej tyče pri jej </a:t>
            </a:r>
            <a:r>
              <a:rPr lang="sk-SK" dirty="0" err="1" smtClean="0"/>
              <a:t>zmagnetovaní</a:t>
            </a:r>
            <a:r>
              <a:rPr lang="sk-SK" dirty="0" smtClean="0"/>
              <a:t> prúdom pretekajúcim cez cievku</a:t>
            </a:r>
          </a:p>
          <a:p>
            <a:r>
              <a:rPr lang="sk-SK" dirty="0" smtClean="0">
                <a:solidFill>
                  <a:srgbClr val="FF0000"/>
                </a:solidFill>
              </a:rPr>
              <a:t>Tyč udiera do guľôčky</a:t>
            </a:r>
          </a:p>
          <a:p>
            <a:r>
              <a:rPr lang="sk-SK" dirty="0" smtClean="0"/>
              <a:t>Guľôčka pri náraze „vyskočí“</a:t>
            </a:r>
          </a:p>
          <a:p>
            <a:r>
              <a:rPr lang="sk-SK" dirty="0" smtClean="0"/>
              <a:t>Podľa fázy budiaceho prúdu v okamihu nárazu sa môže guľôčka odraziť viac alebo menej</a:t>
            </a:r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954" y="1870061"/>
            <a:ext cx="2636409" cy="46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7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Vytvorenie intenzity magnetického poľa 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06" y="1825625"/>
            <a:ext cx="5633794" cy="4351338"/>
          </a:xfrm>
        </p:spPr>
        <p:txBody>
          <a:bodyPr/>
          <a:lstStyle/>
          <a:p>
            <a:r>
              <a:rPr lang="sk-SK" dirty="0" smtClean="0"/>
              <a:t>Využitie </a:t>
            </a:r>
            <a:r>
              <a:rPr lang="sk-SK" dirty="0" err="1" smtClean="0"/>
              <a:t>Ampérovho</a:t>
            </a:r>
            <a:r>
              <a:rPr lang="sk-SK" dirty="0" smtClean="0"/>
              <a:t> zákona</a:t>
            </a:r>
          </a:p>
          <a:p>
            <a:r>
              <a:rPr lang="sk-SK" dirty="0" smtClean="0"/>
              <a:t>Veľkosť H je priamoúmerná počtu </a:t>
            </a:r>
            <a:r>
              <a:rPr lang="sk-SK" dirty="0" err="1" smtClean="0">
                <a:solidFill>
                  <a:srgbClr val="FF0000"/>
                </a:solidFill>
              </a:rPr>
              <a:t>ampérzávitov</a:t>
            </a:r>
            <a:endParaRPr lang="sk-SK" dirty="0" smtClean="0"/>
          </a:p>
          <a:p>
            <a:r>
              <a:rPr lang="sk-SK" dirty="0" smtClean="0"/>
              <a:t>Príklad: I = 0.1 A, N= 1000, </a:t>
            </a:r>
            <a:r>
              <a:rPr lang="sk-SK" dirty="0" smtClean="0">
                <a:latin typeface="MT Extra" panose="05050102010205020202" pitchFamily="18" charset="2"/>
              </a:rPr>
              <a:t>l</a:t>
            </a:r>
            <a:r>
              <a:rPr lang="sk-SK" dirty="0" smtClean="0"/>
              <a:t> cca 0.1m,  </a:t>
            </a:r>
            <a:r>
              <a:rPr lang="sk-SK" dirty="0" err="1" smtClean="0"/>
              <a:t>rel</a:t>
            </a:r>
            <a:r>
              <a:rPr lang="sk-SK" dirty="0" smtClean="0"/>
              <a:t>. </a:t>
            </a:r>
            <a:r>
              <a:rPr lang="sk-SK" dirty="0" err="1" smtClean="0"/>
              <a:t>permeabilita</a:t>
            </a:r>
            <a:r>
              <a:rPr lang="sk-SK" dirty="0" smtClean="0"/>
              <a:t> 100:</a:t>
            </a:r>
            <a:br>
              <a:rPr lang="sk-SK" dirty="0" smtClean="0"/>
            </a:br>
            <a:r>
              <a:rPr lang="sk-SK" dirty="0" smtClean="0"/>
              <a:t>H ~ 10A/m</a:t>
            </a:r>
          </a:p>
          <a:p>
            <a:r>
              <a:rPr lang="sk-SK" dirty="0" smtClean="0"/>
              <a:t>Pozor! Maximálne 4A/mm</a:t>
            </a:r>
            <a:r>
              <a:rPr lang="sk-SK" baseline="30000" dirty="0" smtClean="0"/>
              <a:t>2</a:t>
            </a:r>
            <a:r>
              <a:rPr lang="sk-SK" dirty="0" smtClean="0"/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397" y="1621892"/>
            <a:ext cx="4599905" cy="508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2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Magnetostrikcia</a:t>
            </a:r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488403"/>
                <a:ext cx="10735301" cy="5279492"/>
              </a:xfrm>
            </p:spPr>
            <p:txBody>
              <a:bodyPr>
                <a:normAutofit/>
              </a:bodyPr>
              <a:lstStyle/>
              <a:p>
                <a:r>
                  <a:rPr lang="sk-SK" dirty="0" smtClean="0"/>
                  <a:t>Pri magnetizácii feromagnetických materiálov sa menia ich rozmery [1]</a:t>
                </a:r>
              </a:p>
              <a:p>
                <a:r>
                  <a:rPr lang="sk-SK" dirty="0" smtClean="0"/>
                  <a:t>Veľkosť zmeny závisí od veľkosti magnetického poľa v materiáli (</a:t>
                </a:r>
                <a:r>
                  <a:rPr lang="sk-SK" dirty="0" err="1" smtClean="0"/>
                  <a:t>hysterézna</a:t>
                </a:r>
                <a:r>
                  <a:rPr lang="sk-SK" dirty="0" smtClean="0"/>
                  <a:t> slučka)</a:t>
                </a:r>
              </a:p>
              <a:p>
                <a:r>
                  <a:rPr lang="sk-SK" dirty="0" smtClean="0">
                    <a:solidFill>
                      <a:srgbClr val="FF0000"/>
                    </a:solidFill>
                  </a:rPr>
                  <a:t>Koeficient </a:t>
                </a:r>
                <a:r>
                  <a:rPr lang="sk-SK" dirty="0" err="1" smtClean="0">
                    <a:solidFill>
                      <a:srgbClr val="FF0000"/>
                    </a:solidFill>
                  </a:rPr>
                  <a:t>magnetostrikcie</a:t>
                </a:r>
                <a:r>
                  <a:rPr lang="sk-SK" dirty="0" smtClean="0">
                    <a:solidFill>
                      <a:srgbClr val="FF0000"/>
                    </a:solidFill>
                  </a:rPr>
                  <a:t> </a:t>
                </a:r>
                <a:r>
                  <a:rPr lang="sk-SK" dirty="0" smtClean="0"/>
                  <a:t>=</a:t>
                </a:r>
                <a:br>
                  <a:rPr lang="sk-SK" dirty="0" smtClean="0"/>
                </a:br>
                <a:r>
                  <a:rPr lang="sk-SK" dirty="0" smtClean="0"/>
                  <a:t>relatívna zmena rozmeru pri</a:t>
                </a:r>
                <a:br>
                  <a:rPr lang="sk-SK" dirty="0" smtClean="0"/>
                </a:br>
                <a:r>
                  <a:rPr lang="sk-SK" dirty="0" err="1" smtClean="0"/>
                  <a:t>magnetizáci</a:t>
                </a:r>
                <a:r>
                  <a:rPr lang="sk-SK" dirty="0" smtClean="0"/>
                  <a:t>. </a:t>
                </a:r>
                <a:br>
                  <a:rPr lang="sk-SK" dirty="0" smtClean="0"/>
                </a:br>
                <a:r>
                  <a:rPr lang="sk-SK" dirty="0" smtClean="0"/>
                  <a:t>Typická hodnota:</a:t>
                </a:r>
                <a:br>
                  <a:rPr lang="sk-SK" dirty="0" smtClean="0"/>
                </a:br>
                <a:r>
                  <a:rPr lang="sk-SK" dirty="0" smtClean="0"/>
                  <a:t>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k-SK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sk-SK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sk-SK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sk-SK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sk-SK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</m:num>
                      <m:den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den>
                    </m:f>
                    <m:r>
                      <a:rPr lang="sk-SK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sk-SK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−7</m:t>
                            </m:r>
                          </m:sup>
                        </m:sSup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−10</m:t>
                        </m:r>
                      </m:e>
                      <m:sup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−8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sk-SK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>
                              <m:fPr>
                                <m:ctrlPr>
                                  <a:rPr lang="sk-SK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sk-SK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sk-SK" b="0" i="0" smtClean="0"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den>
                            </m:f>
                          </m:num>
                          <m:den>
                            <m:f>
                              <m:fPr>
                                <m:ctrlPr>
                                  <a:rPr lang="sk-SK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sk-SK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sk-SK" b="0" i="0" smtClean="0"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den>
                            </m:f>
                          </m:den>
                        </m:f>
                      </m:e>
                    </m:d>
                  </m:oMath>
                </a14:m>
                <a:endParaRPr lang="sk-SK" dirty="0" smtClean="0">
                  <a:solidFill>
                    <a:srgbClr val="FF0000"/>
                  </a:solidFill>
                </a:endParaRPr>
              </a:p>
              <a:p>
                <a:r>
                  <a:rPr lang="sk-SK" dirty="0" smtClean="0"/>
                  <a:t>Príklad </a:t>
                </a:r>
                <a:r>
                  <a:rPr lang="sk-SK" i="1" dirty="0" smtClean="0"/>
                  <a:t>L</a:t>
                </a:r>
                <a:r>
                  <a:rPr lang="sk-SK" dirty="0" smtClean="0"/>
                  <a:t> = 0.1 m, </a:t>
                </a:r>
                <a:r>
                  <a:rPr lang="el-GR" i="1" dirty="0" smtClean="0"/>
                  <a:t>Δ</a:t>
                </a:r>
                <a:r>
                  <a:rPr lang="sk-SK" i="1" dirty="0" smtClean="0"/>
                  <a:t>L</a:t>
                </a:r>
                <a:r>
                  <a:rPr lang="sk-SK" dirty="0" smtClean="0"/>
                  <a:t> ~ 1m, 100 A/m:</a:t>
                </a:r>
                <a:br>
                  <a:rPr lang="sk-SK" dirty="0" smtClean="0"/>
                </a:br>
                <a:r>
                  <a:rPr lang="el-GR" i="1" dirty="0"/>
                  <a:t>Δ</a:t>
                </a:r>
                <a:r>
                  <a:rPr lang="sk-SK" i="1" dirty="0"/>
                  <a:t>L</a:t>
                </a:r>
                <a:r>
                  <a:rPr lang="sk-SK" dirty="0"/>
                  <a:t> ~ </a:t>
                </a:r>
                <a:r>
                  <a:rPr lang="sk-SK" dirty="0" smtClean="0">
                    <a:solidFill>
                      <a:srgbClr val="FF0000"/>
                    </a:solidFill>
                  </a:rPr>
                  <a:t>0.1-1 </a:t>
                </a:r>
                <a:r>
                  <a:rPr lang="el-GR" dirty="0" smtClean="0">
                    <a:solidFill>
                      <a:srgbClr val="FF0000"/>
                    </a:solidFill>
                  </a:rPr>
                  <a:t>μ</a:t>
                </a:r>
                <a:r>
                  <a:rPr lang="sk-SK" dirty="0" smtClean="0">
                    <a:solidFill>
                      <a:srgbClr val="FF0000"/>
                    </a:solidFill>
                  </a:rPr>
                  <a:t>m</a:t>
                </a:r>
                <a:endParaRPr lang="sk-SK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488403"/>
                <a:ext cx="10735301" cy="5279492"/>
              </a:xfrm>
              <a:blipFill rotWithShape="0">
                <a:blip r:embed="rId2"/>
                <a:stretch>
                  <a:fillRect l="-965" t="-1848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1414" y="3076922"/>
            <a:ext cx="5500586" cy="361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96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Rezonancia tyče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Kmity možno zväčšiť rezonanciou – ak sa frekvencia tyče rovná frekvencii </a:t>
            </a:r>
            <a:r>
              <a:rPr lang="sk-SK" dirty="0" err="1" smtClean="0"/>
              <a:t>magnetostrikčných</a:t>
            </a:r>
            <a:r>
              <a:rPr lang="sk-SK" dirty="0" smtClean="0"/>
              <a:t> zmien</a:t>
            </a:r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8777" y="3377271"/>
            <a:ext cx="7535457" cy="255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4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Rezonancia tyče a skok guľôčky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Rýchlosť zvuku vo ferite: c ~ 5000 m/s</a:t>
            </a:r>
          </a:p>
          <a:p>
            <a:r>
              <a:rPr lang="sk-SK" dirty="0" smtClean="0"/>
              <a:t>Základná frekvencia tyče dĺžky L: f = c/(2L) ~ 25 kHz</a:t>
            </a:r>
          </a:p>
          <a:p>
            <a:r>
              <a:rPr lang="sk-SK" dirty="0" smtClean="0"/>
              <a:t>Maximálna rýchlosť pohybu konca tyče pri kmitaní:</a:t>
            </a:r>
          </a:p>
          <a:p>
            <a:r>
              <a:rPr lang="sk-SK" dirty="0" smtClean="0"/>
              <a:t>v = r.</a:t>
            </a:r>
            <a:r>
              <a:rPr lang="el-GR" dirty="0" smtClean="0"/>
              <a:t>ω</a:t>
            </a:r>
            <a:r>
              <a:rPr lang="sk-SK" dirty="0" smtClean="0"/>
              <a:t> ~ (</a:t>
            </a:r>
            <a:r>
              <a:rPr lang="el-GR" dirty="0" smtClean="0"/>
              <a:t>Δ</a:t>
            </a:r>
            <a:r>
              <a:rPr lang="sk-SK" dirty="0" smtClean="0"/>
              <a:t>L/2).(2</a:t>
            </a:r>
            <a:r>
              <a:rPr lang="el-GR" dirty="0" smtClean="0"/>
              <a:t>π</a:t>
            </a:r>
            <a:r>
              <a:rPr lang="sk-SK" dirty="0" smtClean="0"/>
              <a:t>f) ~ </a:t>
            </a:r>
            <a:r>
              <a:rPr lang="sk-SK" dirty="0" smtClean="0">
                <a:solidFill>
                  <a:srgbClr val="FF0000"/>
                </a:solidFill>
              </a:rPr>
              <a:t>10</a:t>
            </a:r>
            <a:r>
              <a:rPr lang="el-GR" dirty="0" smtClean="0">
                <a:solidFill>
                  <a:srgbClr val="FF0000"/>
                </a:solidFill>
              </a:rPr>
              <a:t>μ</a:t>
            </a:r>
            <a:r>
              <a:rPr lang="sk-SK" dirty="0" smtClean="0">
                <a:solidFill>
                  <a:srgbClr val="FF0000"/>
                </a:solidFill>
              </a:rPr>
              <a:t>m</a:t>
            </a:r>
            <a:r>
              <a:rPr lang="sk-SK" dirty="0" smtClean="0"/>
              <a:t>.157000 ~ 1.5m/s</a:t>
            </a:r>
          </a:p>
          <a:p>
            <a:r>
              <a:rPr lang="sk-SK" dirty="0" smtClean="0"/>
              <a:t>Pôvodne stojaca guľôčka vyletí do výšky</a:t>
            </a:r>
          </a:p>
          <a:p>
            <a:endParaRPr lang="sk-SK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0364" y="4538628"/>
            <a:ext cx="5412982" cy="212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42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Pružná zrážka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Zjednodušenie:</a:t>
            </a:r>
            <a:br>
              <a:rPr lang="sk-SK" dirty="0" smtClean="0"/>
            </a:br>
            <a:r>
              <a:rPr lang="sk-SK" dirty="0" smtClean="0"/>
              <a:t>hmotnosť tyče &gt;&gt; hmotnosť guľôčky</a:t>
            </a:r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4429" y="2020006"/>
            <a:ext cx="5192725" cy="45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44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009" y="-31321"/>
            <a:ext cx="10515600" cy="1325563"/>
          </a:xfrm>
        </p:spPr>
        <p:txBody>
          <a:bodyPr/>
          <a:lstStyle/>
          <a:p>
            <a:r>
              <a:rPr lang="sk-SK" dirty="0" smtClean="0"/>
              <a:t>Veľmi jednoduchá simulácia (C++)</a:t>
            </a:r>
            <a:endParaRPr lang="sk-SK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538" y="1294242"/>
            <a:ext cx="11453042" cy="511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57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</TotalTime>
  <Words>339</Words>
  <Application>Microsoft Office PowerPoint</Application>
  <PresentationFormat>Widescreen</PresentationFormat>
  <Paragraphs>47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MT Extra</vt:lpstr>
      <vt:lpstr>Office Theme</vt:lpstr>
      <vt:lpstr>11. Guľa na feritovej tyči </vt:lpstr>
      <vt:lpstr>Demonštrácia javu</vt:lpstr>
      <vt:lpstr>Čo je podstatou efektu?</vt:lpstr>
      <vt:lpstr>Vytvorenie intenzity magnetického poľa </vt:lpstr>
      <vt:lpstr>Magnetostrikcia</vt:lpstr>
      <vt:lpstr>Rezonancia tyče</vt:lpstr>
      <vt:lpstr>Rezonancia tyče a skok guľôčky</vt:lpstr>
      <vt:lpstr>Pružná zrážka</vt:lpstr>
      <vt:lpstr>Veľmi jednoduchá simulácia (C++)</vt:lpstr>
      <vt:lpstr>Výsledok simulácie</vt:lpstr>
      <vt:lpstr>Kde kúpiť feritovú tyč</vt:lpstr>
      <vt:lpstr>Kde kúpiť guľôčky (sklo)</vt:lpstr>
      <vt:lpstr>Ložiskové guľôčky (oceľ, keramika)</vt:lpstr>
      <vt:lpstr>Spínanie prúdu do cievky</vt:lpstr>
      <vt:lpstr>Čo merať</vt:lpstr>
      <vt:lpstr>Literatúra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11. Guľa na feritovej tyči </dc:title>
  <dc:creator>Microsoft account</dc:creator>
  <cp:lastModifiedBy>Microsoft account</cp:lastModifiedBy>
  <cp:revision>45</cp:revision>
  <dcterms:created xsi:type="dcterms:W3CDTF">2022-10-06T19:21:53Z</dcterms:created>
  <dcterms:modified xsi:type="dcterms:W3CDTF">2022-10-18T06:29:16Z</dcterms:modified>
</cp:coreProperties>
</file>